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0"/>
  </p:notes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bril Fatface" charset="1" panose="02000503000000020003"/>
      <p:regular r:id="rId10"/>
    </p:embeddedFont>
    <p:embeddedFont>
      <p:font typeface="Abril Fatface Italics" charset="1" panose="02000503000000020003"/>
      <p:regular r:id="rId11"/>
    </p:embeddedFont>
    <p:embeddedFont>
      <p:font typeface="Inter" charset="1" panose="020B0502030000000004"/>
      <p:regular r:id="rId12"/>
    </p:embeddedFont>
    <p:embeddedFont>
      <p:font typeface="Inter Bold" charset="1" panose="020B0802030000000004"/>
      <p:regular r:id="rId13"/>
    </p:embeddedFont>
    <p:embeddedFont>
      <p:font typeface="Inter Italics" charset="1" panose="020B0502030000000004"/>
      <p:regular r:id="rId14"/>
    </p:embeddedFont>
    <p:embeddedFont>
      <p:font typeface="Inter Bold Italics" charset="1" panose="020B0802030000000004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 Italics" charset="1" panose="00000500000000000000"/>
      <p:regular r:id="rId18"/>
    </p:embeddedFont>
    <p:embeddedFont>
      <p:font typeface="Poppins Bold Italics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notesMasters/notesMaster1.xml" Type="http://schemas.openxmlformats.org/officeDocument/2006/relationships/notesMaster"/><Relationship Id="rId31" Target="theme/theme2.xml" Type="http://schemas.openxmlformats.org/officeDocument/2006/relationships/theme"/><Relationship Id="rId32" Target="notesSlides/notesSlide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Healthcare - E-textiles can be used to monitor patients' vital signs.</a:t>
            </a:r>
          </a:p>
          <a:p>
            <a:r>
              <a:rPr lang="en-US"/>
              <a:t>Sports and fitness - E-textiles can help athletes track their performance and monitor their health.</a:t>
            </a:r>
          </a:p>
          <a:p>
            <a:r>
              <a:rPr lang="en-US"/>
              <a:t>Military and defense - E-textiles can be used for camouflage and to detect enemy movements.</a:t>
            </a:r>
          </a:p>
          <a:p>
            <a:r>
              <a:rPr lang="en-US"/>
              <a:t>Fashion and entertainment - E-textiles can be used to create interactive clothing and costumes.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4.png" Type="http://schemas.openxmlformats.org/officeDocument/2006/relationships/image"/><Relationship Id="rId12" Target="../media/image5.svg" Type="http://schemas.openxmlformats.org/officeDocument/2006/relationships/image"/><Relationship Id="rId2" Target="../media/image3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svg" Type="http://schemas.openxmlformats.org/officeDocument/2006/relationships/image"/><Relationship Id="rId12" Target="../media/image13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jpe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20.jpeg" Type="http://schemas.openxmlformats.org/officeDocument/2006/relationships/image"/><Relationship Id="rId12" Target="../media/image21.jpeg" Type="http://schemas.openxmlformats.org/officeDocument/2006/relationships/image"/><Relationship Id="rId13" Target="../media/image22.jpe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jpe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4.jpeg" Type="http://schemas.openxmlformats.org/officeDocument/2006/relationships/image"/><Relationship Id="rId9" Target="../media/image25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sv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31.png" Type="http://schemas.openxmlformats.org/officeDocument/2006/relationships/image"/><Relationship Id="rId16" Target="../media/image32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06812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2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058405" y="-1942095"/>
            <a:ext cx="14171191" cy="14171191"/>
          </a:xfrm>
          <a:custGeom>
            <a:avLst/>
            <a:gdLst/>
            <a:ahLst/>
            <a:cxnLst/>
            <a:rect r="r" b="b" t="t" l="l"/>
            <a:pathLst>
              <a:path h="14171191" w="14171191">
                <a:moveTo>
                  <a:pt x="0" y="0"/>
                </a:moveTo>
                <a:lnTo>
                  <a:pt x="14171190" y="0"/>
                </a:lnTo>
                <a:lnTo>
                  <a:pt x="14171190" y="14171190"/>
                </a:lnTo>
                <a:lnTo>
                  <a:pt x="0" y="141711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29595" y="1028700"/>
            <a:ext cx="1029705" cy="1029705"/>
          </a:xfrm>
          <a:custGeom>
            <a:avLst/>
            <a:gdLst/>
            <a:ahLst/>
            <a:cxnLst/>
            <a:rect r="r" b="b" t="t" l="l"/>
            <a:pathLst>
              <a:path h="1029705" w="1029705">
                <a:moveTo>
                  <a:pt x="0" y="0"/>
                </a:moveTo>
                <a:lnTo>
                  <a:pt x="1029705" y="0"/>
                </a:lnTo>
                <a:lnTo>
                  <a:pt x="1029705" y="1029705"/>
                </a:lnTo>
                <a:lnTo>
                  <a:pt x="0" y="1029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29595" y="8228595"/>
            <a:ext cx="1029705" cy="1029705"/>
          </a:xfrm>
          <a:custGeom>
            <a:avLst/>
            <a:gdLst/>
            <a:ahLst/>
            <a:cxnLst/>
            <a:rect r="r" b="b" t="t" l="l"/>
            <a:pathLst>
              <a:path h="1029705" w="1029705">
                <a:moveTo>
                  <a:pt x="0" y="0"/>
                </a:moveTo>
                <a:lnTo>
                  <a:pt x="1029705" y="0"/>
                </a:lnTo>
                <a:lnTo>
                  <a:pt x="1029705" y="1029705"/>
                </a:lnTo>
                <a:lnTo>
                  <a:pt x="0" y="1029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028700"/>
            <a:ext cx="1029705" cy="1029705"/>
          </a:xfrm>
          <a:custGeom>
            <a:avLst/>
            <a:gdLst/>
            <a:ahLst/>
            <a:cxnLst/>
            <a:rect r="r" b="b" t="t" l="l"/>
            <a:pathLst>
              <a:path h="1029705" w="1029705">
                <a:moveTo>
                  <a:pt x="0" y="0"/>
                </a:moveTo>
                <a:lnTo>
                  <a:pt x="1029705" y="0"/>
                </a:lnTo>
                <a:lnTo>
                  <a:pt x="1029705" y="1029705"/>
                </a:lnTo>
                <a:lnTo>
                  <a:pt x="0" y="1029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228595"/>
            <a:ext cx="1029705" cy="1029705"/>
          </a:xfrm>
          <a:custGeom>
            <a:avLst/>
            <a:gdLst/>
            <a:ahLst/>
            <a:cxnLst/>
            <a:rect r="r" b="b" t="t" l="l"/>
            <a:pathLst>
              <a:path h="1029705" w="1029705">
                <a:moveTo>
                  <a:pt x="0" y="0"/>
                </a:moveTo>
                <a:lnTo>
                  <a:pt x="1029705" y="0"/>
                </a:lnTo>
                <a:lnTo>
                  <a:pt x="1029705" y="1029705"/>
                </a:lnTo>
                <a:lnTo>
                  <a:pt x="0" y="1029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49117" y="2446862"/>
            <a:ext cx="11589765" cy="401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17"/>
              </a:lnSpc>
            </a:pPr>
            <a:r>
              <a:rPr lang="en-US" sz="12369">
                <a:solidFill>
                  <a:srgbClr val="E7A32C"/>
                </a:solidFill>
                <a:latin typeface="Inter Bold"/>
              </a:rPr>
              <a:t>E-TEXTILES</a:t>
            </a:r>
          </a:p>
          <a:p>
            <a:pPr algn="ctr">
              <a:lnSpc>
                <a:spcPts val="1465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782775" y="6583935"/>
            <a:ext cx="4441843" cy="56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3349">
                <a:solidFill>
                  <a:srgbClr val="FFFFFF"/>
                </a:solidFill>
                <a:latin typeface="Abril Fatface"/>
              </a:rPr>
              <a:t>BY : DEVANSH VERMA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00194" y="4487816"/>
            <a:ext cx="6087612" cy="780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4520">
                <a:solidFill>
                  <a:srgbClr val="FFFFFF"/>
                </a:solidFill>
                <a:latin typeface="Inter Bold"/>
              </a:rPr>
              <a:t>Seminar presentation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77246" y="6583935"/>
            <a:ext cx="5036614" cy="56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9"/>
              </a:lnSpc>
              <a:spcBef>
                <a:spcPct val="0"/>
              </a:spcBef>
            </a:pPr>
            <a:r>
              <a:rPr lang="en-US" sz="3349">
                <a:solidFill>
                  <a:srgbClr val="FFFFFF"/>
                </a:solidFill>
                <a:latin typeface="Abril Fatface"/>
              </a:rPr>
              <a:t>GUIDE</a:t>
            </a:r>
            <a:r>
              <a:rPr lang="en-US" sz="3349">
                <a:solidFill>
                  <a:srgbClr val="FFFFFF"/>
                </a:solidFill>
                <a:latin typeface="Abril Fatface"/>
              </a:rPr>
              <a:t> : DR. BINDU GARG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3942" r="0" b="2980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06812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2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17259300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89500" y="3101128"/>
            <a:ext cx="11309001" cy="3557195"/>
          </a:xfrm>
          <a:custGeom>
            <a:avLst/>
            <a:gdLst/>
            <a:ahLst/>
            <a:cxnLst/>
            <a:rect r="r" b="b" t="t" l="l"/>
            <a:pathLst>
              <a:path h="3557195" w="11309001">
                <a:moveTo>
                  <a:pt x="0" y="0"/>
                </a:moveTo>
                <a:lnTo>
                  <a:pt x="11309000" y="0"/>
                </a:lnTo>
                <a:lnTo>
                  <a:pt x="11309000" y="3557195"/>
                </a:lnTo>
                <a:lnTo>
                  <a:pt x="0" y="35571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89500" y="3681482"/>
            <a:ext cx="11309001" cy="213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08"/>
              </a:lnSpc>
              <a:spcBef>
                <a:spcPct val="0"/>
              </a:spcBef>
            </a:pPr>
            <a:r>
              <a:rPr lang="en-US" sz="12363">
                <a:solidFill>
                  <a:srgbClr val="FFFFFF"/>
                </a:solidFill>
                <a:latin typeface="Inter Bold"/>
              </a:rPr>
              <a:t>THANK YOU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972515" y="3072622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3" y="0"/>
                </a:lnTo>
                <a:lnTo>
                  <a:pt x="634043" y="634044"/>
                </a:lnTo>
                <a:lnTo>
                  <a:pt x="0" y="6340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681442" y="3072622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3" y="0"/>
                </a:lnTo>
                <a:lnTo>
                  <a:pt x="634043" y="634044"/>
                </a:lnTo>
                <a:lnTo>
                  <a:pt x="0" y="6340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06812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2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8700" y="2494843"/>
            <a:ext cx="6763457" cy="6763457"/>
            <a:chOff x="0" y="0"/>
            <a:chExt cx="3282950" cy="3282950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3282950" y="0"/>
                  </a:moveTo>
                  <a:lnTo>
                    <a:pt x="750570" y="0"/>
                  </a:lnTo>
                  <a:cubicBezTo>
                    <a:pt x="336550" y="0"/>
                    <a:pt x="0" y="336550"/>
                    <a:pt x="0" y="750570"/>
                  </a:cubicBezTo>
                  <a:lnTo>
                    <a:pt x="0" y="75057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3282950" y="0"/>
                  </a:lnTo>
                  <a:lnTo>
                    <a:pt x="3282950" y="0"/>
                  </a:lnTo>
                  <a:close/>
                </a:path>
              </a:pathLst>
            </a:custGeom>
            <a:blipFill>
              <a:blip r:embed="rId2"/>
              <a:stretch>
                <a:fillRect l="-61374" t="-16159" r="-1297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5400000">
            <a:off x="17259300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41511" y="720821"/>
            <a:ext cx="7554780" cy="1038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Inter Bold"/>
              </a:rPr>
              <a:t>Outline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96291" y="977826"/>
            <a:ext cx="6384864" cy="9730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49366" indent="-374683" lvl="1">
              <a:lnSpc>
                <a:spcPts val="4859"/>
              </a:lnSpc>
              <a:buFont typeface="Arial"/>
              <a:buChar char="•"/>
            </a:pPr>
            <a:r>
              <a:rPr lang="en-US" sz="3470">
                <a:solidFill>
                  <a:srgbClr val="F3BE66"/>
                </a:solidFill>
                <a:latin typeface="Inter Bold"/>
              </a:rPr>
              <a:t>Introduction to Wearable Technology and E-Textiles</a:t>
            </a:r>
          </a:p>
          <a:p>
            <a:pPr>
              <a:lnSpc>
                <a:spcPts val="4859"/>
              </a:lnSpc>
            </a:pPr>
          </a:p>
          <a:p>
            <a:pPr marL="749366" indent="-374683" lvl="1">
              <a:lnSpc>
                <a:spcPts val="4859"/>
              </a:lnSpc>
              <a:buFont typeface="Arial"/>
              <a:buChar char="•"/>
            </a:pPr>
            <a:r>
              <a:rPr lang="en-US" sz="3470">
                <a:solidFill>
                  <a:srgbClr val="F3BE66"/>
                </a:solidFill>
                <a:latin typeface="Inter Bold"/>
              </a:rPr>
              <a:t>Applications of E-Textiles</a:t>
            </a:r>
          </a:p>
          <a:p>
            <a:pPr>
              <a:lnSpc>
                <a:spcPts val="4859"/>
              </a:lnSpc>
            </a:pPr>
          </a:p>
          <a:p>
            <a:pPr marL="749366" indent="-374683" lvl="1">
              <a:lnSpc>
                <a:spcPts val="4859"/>
              </a:lnSpc>
              <a:buFont typeface="Arial"/>
              <a:buChar char="•"/>
            </a:pPr>
            <a:r>
              <a:rPr lang="en-US" sz="3470">
                <a:solidFill>
                  <a:srgbClr val="F3BE66"/>
                </a:solidFill>
                <a:latin typeface="Inter Bold"/>
              </a:rPr>
              <a:t>Advantages of E-Textiles</a:t>
            </a:r>
          </a:p>
          <a:p>
            <a:pPr>
              <a:lnSpc>
                <a:spcPts val="4859"/>
              </a:lnSpc>
            </a:pPr>
          </a:p>
          <a:p>
            <a:pPr marL="749366" indent="-374683" lvl="1">
              <a:lnSpc>
                <a:spcPts val="4859"/>
              </a:lnSpc>
              <a:buFont typeface="Arial"/>
              <a:buChar char="•"/>
            </a:pPr>
            <a:r>
              <a:rPr lang="en-US" sz="3470">
                <a:solidFill>
                  <a:srgbClr val="F3BE66"/>
                </a:solidFill>
                <a:latin typeface="Inter Bold"/>
              </a:rPr>
              <a:t>Challenges and Limitations of E-Textiles</a:t>
            </a:r>
          </a:p>
          <a:p>
            <a:pPr>
              <a:lnSpc>
                <a:spcPts val="4859"/>
              </a:lnSpc>
            </a:pPr>
          </a:p>
          <a:p>
            <a:pPr marL="749366" indent="-374683" lvl="1">
              <a:lnSpc>
                <a:spcPts val="4859"/>
              </a:lnSpc>
              <a:buFont typeface="Arial"/>
              <a:buChar char="•"/>
            </a:pPr>
            <a:r>
              <a:rPr lang="en-US" sz="3470">
                <a:solidFill>
                  <a:srgbClr val="F3BE66"/>
                </a:solidFill>
                <a:latin typeface="Inter Bold"/>
              </a:rPr>
              <a:t>Future of E-Textiles</a:t>
            </a:r>
          </a:p>
          <a:p>
            <a:pPr>
              <a:lnSpc>
                <a:spcPts val="4859"/>
              </a:lnSpc>
            </a:pPr>
          </a:p>
          <a:p>
            <a:pPr marL="749366" indent="-374683" lvl="1">
              <a:lnSpc>
                <a:spcPts val="4859"/>
              </a:lnSpc>
              <a:buFont typeface="Arial"/>
              <a:buChar char="•"/>
            </a:pPr>
            <a:r>
              <a:rPr lang="en-US" sz="3470">
                <a:solidFill>
                  <a:srgbClr val="F3BE66"/>
                </a:solidFill>
                <a:latin typeface="Inter Bold"/>
              </a:rPr>
              <a:t>Conclusion</a:t>
            </a:r>
          </a:p>
          <a:p>
            <a:pPr>
              <a:lnSpc>
                <a:spcPts val="4859"/>
              </a:lnSpc>
            </a:pPr>
          </a:p>
          <a:p>
            <a:pPr>
              <a:lnSpc>
                <a:spcPts val="4859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475136" y="2177821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3" y="0"/>
                </a:lnTo>
                <a:lnTo>
                  <a:pt x="634043" y="634043"/>
                </a:lnTo>
                <a:lnTo>
                  <a:pt x="0" y="6340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06812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2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7259300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38872" y="1130283"/>
            <a:ext cx="6210256" cy="1953408"/>
          </a:xfrm>
          <a:custGeom>
            <a:avLst/>
            <a:gdLst/>
            <a:ahLst/>
            <a:cxnLst/>
            <a:rect r="r" b="b" t="t" l="l"/>
            <a:pathLst>
              <a:path h="1953408" w="6210256">
                <a:moveTo>
                  <a:pt x="0" y="0"/>
                </a:moveTo>
                <a:lnTo>
                  <a:pt x="6210256" y="0"/>
                </a:lnTo>
                <a:lnTo>
                  <a:pt x="6210256" y="1953407"/>
                </a:lnTo>
                <a:lnTo>
                  <a:pt x="0" y="19534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35455" y="1789965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3" y="0"/>
                </a:lnTo>
                <a:lnTo>
                  <a:pt x="634043" y="634043"/>
                </a:lnTo>
                <a:lnTo>
                  <a:pt x="0" y="634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31985" y="1715460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3" y="0"/>
                </a:lnTo>
                <a:lnTo>
                  <a:pt x="634043" y="634044"/>
                </a:lnTo>
                <a:lnTo>
                  <a:pt x="0" y="6340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32517" y="394445"/>
            <a:ext cx="7334631" cy="4431927"/>
          </a:xfrm>
          <a:custGeom>
            <a:avLst/>
            <a:gdLst/>
            <a:ahLst/>
            <a:cxnLst/>
            <a:rect r="r" b="b" t="t" l="l"/>
            <a:pathLst>
              <a:path h="4431927" w="7334631">
                <a:moveTo>
                  <a:pt x="0" y="0"/>
                </a:moveTo>
                <a:lnTo>
                  <a:pt x="7334631" y="0"/>
                </a:lnTo>
                <a:lnTo>
                  <a:pt x="7334631" y="4431928"/>
                </a:lnTo>
                <a:lnTo>
                  <a:pt x="0" y="44319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85688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333050" y="1377031"/>
            <a:ext cx="9798935" cy="116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8"/>
              </a:lnSpc>
              <a:spcBef>
                <a:spcPct val="0"/>
              </a:spcBef>
            </a:pPr>
            <a:r>
              <a:rPr lang="en-US" sz="6727">
                <a:solidFill>
                  <a:srgbClr val="FFFFFF"/>
                </a:solidFill>
                <a:latin typeface="Inter Bold"/>
              </a:rPr>
              <a:t>Introduction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5735" y="4172242"/>
            <a:ext cx="16053565" cy="4825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63" indent="-377832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3BE66"/>
                </a:solidFill>
                <a:latin typeface="Inter Bold"/>
              </a:rPr>
              <a:t>Wearable technology is a type of electronic device that can be worn on the body.</a:t>
            </a:r>
          </a:p>
          <a:p>
            <a:pPr marL="755663" indent="-377832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3BE66"/>
                </a:solidFill>
                <a:latin typeface="Inter Bold"/>
              </a:rPr>
              <a:t>E-Textiles are fabrics that have electronic components embedded in them.</a:t>
            </a:r>
          </a:p>
          <a:p>
            <a:pPr marL="755663" indent="-377832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3BE66"/>
                </a:solidFill>
                <a:latin typeface="Inter Bold"/>
              </a:rPr>
              <a:t>The first wearable technology was invented in the 1960s.</a:t>
            </a:r>
          </a:p>
          <a:p>
            <a:pPr>
              <a:lnSpc>
                <a:spcPts val="4900"/>
              </a:lnSpc>
            </a:pPr>
          </a:p>
          <a:p>
            <a:pPr marL="755663" indent="-377832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3BE66"/>
                </a:solidFill>
                <a:latin typeface="Inter Bold"/>
              </a:rPr>
              <a:t>E-textiles are still in the early stages of development.</a:t>
            </a:r>
          </a:p>
          <a:p>
            <a:pPr>
              <a:lnSpc>
                <a:spcPts val="3920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97850" y="418698"/>
            <a:ext cx="7334631" cy="4431927"/>
          </a:xfrm>
          <a:custGeom>
            <a:avLst/>
            <a:gdLst/>
            <a:ahLst/>
            <a:cxnLst/>
            <a:rect r="r" b="b" t="t" l="l"/>
            <a:pathLst>
              <a:path h="4431927" w="7334631">
                <a:moveTo>
                  <a:pt x="0" y="0"/>
                </a:moveTo>
                <a:lnTo>
                  <a:pt x="7334631" y="0"/>
                </a:lnTo>
                <a:lnTo>
                  <a:pt x="7334631" y="4431927"/>
                </a:lnTo>
                <a:lnTo>
                  <a:pt x="0" y="44319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85688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7259300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97391" y="-345871"/>
            <a:ext cx="11164628" cy="210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</a:p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Inter Bold"/>
              </a:rPr>
              <a:t>Properties</a:t>
            </a:r>
            <a:r>
              <a:rPr lang="en-US" sz="6000">
                <a:solidFill>
                  <a:srgbClr val="FFFFFF"/>
                </a:solidFill>
                <a:latin typeface="Inter Bold"/>
              </a:rPr>
              <a:t> of E-Textiles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2690" y="1460584"/>
            <a:ext cx="5213461" cy="264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</a:p>
          <a:p>
            <a:pPr marL="798818" indent="-399409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3BE66"/>
                </a:solidFill>
                <a:latin typeface="Poppins Bold"/>
              </a:rPr>
              <a:t>Comfort</a:t>
            </a: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913285" y="1028700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3" y="0"/>
                </a:lnTo>
                <a:lnTo>
                  <a:pt x="634043" y="634043"/>
                </a:lnTo>
                <a:lnTo>
                  <a:pt x="0" y="6340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484035" y="2016453"/>
            <a:ext cx="2830772" cy="4565761"/>
          </a:xfrm>
          <a:custGeom>
            <a:avLst/>
            <a:gdLst/>
            <a:ahLst/>
            <a:cxnLst/>
            <a:rect r="r" b="b" t="t" l="l"/>
            <a:pathLst>
              <a:path h="4565761" w="2830772">
                <a:moveTo>
                  <a:pt x="0" y="0"/>
                </a:moveTo>
                <a:lnTo>
                  <a:pt x="2830772" y="0"/>
                </a:lnTo>
                <a:lnTo>
                  <a:pt x="2830772" y="4565761"/>
                </a:lnTo>
                <a:lnTo>
                  <a:pt x="0" y="45657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20551" y="1310356"/>
            <a:ext cx="5213461" cy="264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</a:p>
          <a:p>
            <a:pPr marL="798818" indent="-399409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3BE66"/>
                </a:solidFill>
                <a:latin typeface="Poppins Bold"/>
              </a:rPr>
              <a:t>Portability</a:t>
            </a: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-5400000">
            <a:off x="7414147" y="2057164"/>
            <a:ext cx="2697924" cy="4351490"/>
          </a:xfrm>
          <a:custGeom>
            <a:avLst/>
            <a:gdLst/>
            <a:ahLst/>
            <a:cxnLst/>
            <a:rect r="r" b="b" t="t" l="l"/>
            <a:pathLst>
              <a:path h="4351490" w="2697924">
                <a:moveTo>
                  <a:pt x="0" y="0"/>
                </a:moveTo>
                <a:lnTo>
                  <a:pt x="2697924" y="0"/>
                </a:lnTo>
                <a:lnTo>
                  <a:pt x="2697924" y="4351490"/>
                </a:lnTo>
                <a:lnTo>
                  <a:pt x="0" y="4351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2690" y="5580703"/>
            <a:ext cx="5213461" cy="264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</a:p>
          <a:p>
            <a:pPr marL="798818" indent="-399409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3BE66"/>
                </a:solidFill>
                <a:latin typeface="Poppins Bold"/>
              </a:rPr>
              <a:t>Flexibility</a:t>
            </a: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-5400000">
            <a:off x="1558078" y="6197531"/>
            <a:ext cx="2682684" cy="4326910"/>
          </a:xfrm>
          <a:custGeom>
            <a:avLst/>
            <a:gdLst/>
            <a:ahLst/>
            <a:cxnLst/>
            <a:rect r="r" b="b" t="t" l="l"/>
            <a:pathLst>
              <a:path h="4326910" w="2682684">
                <a:moveTo>
                  <a:pt x="0" y="0"/>
                </a:moveTo>
                <a:lnTo>
                  <a:pt x="2682685" y="0"/>
                </a:lnTo>
                <a:lnTo>
                  <a:pt x="2682685" y="4326911"/>
                </a:lnTo>
                <a:lnTo>
                  <a:pt x="0" y="43269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420551" y="5467571"/>
            <a:ext cx="5213461" cy="264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</a:p>
          <a:p>
            <a:pPr marL="798818" indent="-399409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3BE66"/>
                </a:solidFill>
                <a:latin typeface="Poppins Bold"/>
              </a:rPr>
              <a:t>Durability</a:t>
            </a:r>
          </a:p>
          <a:p>
            <a:pPr>
              <a:lnSpc>
                <a:spcPts val="5179"/>
              </a:lnSpc>
            </a:pPr>
          </a:p>
          <a:p>
            <a:pPr>
              <a:lnSpc>
                <a:spcPts val="5179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-5400000">
            <a:off x="7414147" y="6139447"/>
            <a:ext cx="2697924" cy="4351490"/>
          </a:xfrm>
          <a:custGeom>
            <a:avLst/>
            <a:gdLst/>
            <a:ahLst/>
            <a:cxnLst/>
            <a:rect r="r" b="b" t="t" l="l"/>
            <a:pathLst>
              <a:path h="4351490" w="2697924">
                <a:moveTo>
                  <a:pt x="0" y="0"/>
                </a:moveTo>
                <a:lnTo>
                  <a:pt x="2697924" y="0"/>
                </a:lnTo>
                <a:lnTo>
                  <a:pt x="2697924" y="4351491"/>
                </a:lnTo>
                <a:lnTo>
                  <a:pt x="0" y="43514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548413" y="3390219"/>
            <a:ext cx="4562621" cy="4383304"/>
          </a:xfrm>
          <a:custGeom>
            <a:avLst/>
            <a:gdLst/>
            <a:ahLst/>
            <a:cxnLst/>
            <a:rect r="r" b="b" t="t" l="l"/>
            <a:pathLst>
              <a:path h="4383304" w="4562621">
                <a:moveTo>
                  <a:pt x="0" y="0"/>
                </a:moveTo>
                <a:lnTo>
                  <a:pt x="4562620" y="0"/>
                </a:lnTo>
                <a:lnTo>
                  <a:pt x="4562620" y="4383304"/>
                </a:lnTo>
                <a:lnTo>
                  <a:pt x="0" y="43833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950120"/>
            <a:ext cx="3216331" cy="263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</a:rPr>
              <a:t>E-textiles can be made from soft, flexible materials that are comfortable to wear.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27449" y="3417412"/>
            <a:ext cx="3871319" cy="131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</a:rPr>
              <a:t>E-textiles can be easily transported and worn anywhere.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7238719"/>
            <a:ext cx="3832790" cy="2631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</a:rPr>
              <a:t>E-textiles can be designed to fit a wide range of body types and shapes.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  <a:p>
            <a:pPr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827449" y="7623123"/>
            <a:ext cx="3871319" cy="131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</a:rPr>
              <a:t>E-textiles can be made to withstand wear and tear.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97391" y="-345871"/>
            <a:ext cx="11164628" cy="2104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</a:p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Inter Bold"/>
              </a:rPr>
              <a:t>Advantages</a:t>
            </a:r>
            <a:r>
              <a:rPr lang="en-US" sz="6000">
                <a:solidFill>
                  <a:srgbClr val="FFFFFF"/>
                </a:solidFill>
                <a:latin typeface="Inter Bold"/>
              </a:rPr>
              <a:t> of E-Textiles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13285" y="1028700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3" y="0"/>
                </a:lnTo>
                <a:lnTo>
                  <a:pt x="634043" y="634043"/>
                </a:lnTo>
                <a:lnTo>
                  <a:pt x="0" y="634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47328" y="2076852"/>
            <a:ext cx="3129232" cy="3066648"/>
          </a:xfrm>
          <a:custGeom>
            <a:avLst/>
            <a:gdLst/>
            <a:ahLst/>
            <a:cxnLst/>
            <a:rect r="r" b="b" t="t" l="l"/>
            <a:pathLst>
              <a:path h="3066648" w="3129232">
                <a:moveTo>
                  <a:pt x="0" y="0"/>
                </a:moveTo>
                <a:lnTo>
                  <a:pt x="3129233" y="0"/>
                </a:lnTo>
                <a:lnTo>
                  <a:pt x="3129233" y="3066648"/>
                </a:lnTo>
                <a:lnTo>
                  <a:pt x="0" y="30666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51056" y="5143500"/>
            <a:ext cx="3551928" cy="3485330"/>
          </a:xfrm>
          <a:custGeom>
            <a:avLst/>
            <a:gdLst/>
            <a:ahLst/>
            <a:cxnLst/>
            <a:rect r="r" b="b" t="t" l="l"/>
            <a:pathLst>
              <a:path h="3485330" w="3551928">
                <a:moveTo>
                  <a:pt x="0" y="0"/>
                </a:moveTo>
                <a:lnTo>
                  <a:pt x="3551928" y="0"/>
                </a:lnTo>
                <a:lnTo>
                  <a:pt x="3551928" y="3485330"/>
                </a:lnTo>
                <a:lnTo>
                  <a:pt x="0" y="34853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74884" y="2935900"/>
            <a:ext cx="8651105" cy="5729488"/>
            <a:chOff x="0" y="0"/>
            <a:chExt cx="11534807" cy="763931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14300"/>
              <a:ext cx="11534807" cy="865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98818" indent="-399409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F3BE66"/>
                  </a:solidFill>
                  <a:latin typeface="Poppins Bold"/>
                </a:rPr>
                <a:t>Integration of Electronics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578677"/>
              <a:ext cx="11534807" cy="8651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98818" indent="-399409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F3BE66"/>
                  </a:solidFill>
                  <a:latin typeface="Poppins Bold"/>
                </a:rPr>
                <a:t>Improved Functionality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269364"/>
              <a:ext cx="11534807" cy="4369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98818" indent="-399409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F3BE66"/>
                  </a:solidFill>
                  <a:latin typeface="Poppins Bold"/>
                </a:rPr>
                <a:t>Personalize and Aesthetics</a:t>
              </a:r>
            </a:p>
            <a:p>
              <a:pPr>
                <a:lnSpc>
                  <a:spcPts val="5179"/>
                </a:lnSpc>
              </a:pPr>
            </a:p>
            <a:p>
              <a:pPr marL="798818" indent="-399409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F3BE66"/>
                  </a:solidFill>
                  <a:latin typeface="Poppins Bold"/>
                </a:rPr>
                <a:t>Environmental Sustainability</a:t>
              </a:r>
            </a:p>
            <a:p>
              <a:pPr>
                <a:lnSpc>
                  <a:spcPts val="5179"/>
                </a:lnSpc>
              </a:pPr>
            </a:p>
            <a:p>
              <a:pPr marL="798818" indent="-399409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F3BE66"/>
                  </a:solidFill>
                  <a:latin typeface="Poppins Bold"/>
                </a:rPr>
                <a:t>Comfort and Flexibility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06812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2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7259300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97090" y="1028700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3" y="0"/>
                </a:lnTo>
                <a:lnTo>
                  <a:pt x="634043" y="634043"/>
                </a:lnTo>
                <a:lnTo>
                  <a:pt x="0" y="6340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32134" y="8079378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4" y="0"/>
                </a:lnTo>
                <a:lnTo>
                  <a:pt x="634044" y="634043"/>
                </a:lnTo>
                <a:lnTo>
                  <a:pt x="0" y="6340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72721" y="2082217"/>
            <a:ext cx="4102151" cy="4102151"/>
          </a:xfrm>
          <a:custGeom>
            <a:avLst/>
            <a:gdLst/>
            <a:ahLst/>
            <a:cxnLst/>
            <a:rect r="r" b="b" t="t" l="l"/>
            <a:pathLst>
              <a:path h="4102151" w="4102151">
                <a:moveTo>
                  <a:pt x="0" y="0"/>
                </a:moveTo>
                <a:lnTo>
                  <a:pt x="4102151" y="0"/>
                </a:lnTo>
                <a:lnTo>
                  <a:pt x="4102151" y="4102151"/>
                </a:lnTo>
                <a:lnTo>
                  <a:pt x="0" y="41021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00056" y="2415226"/>
            <a:ext cx="2814055" cy="2877435"/>
          </a:xfrm>
          <a:custGeom>
            <a:avLst/>
            <a:gdLst/>
            <a:ahLst/>
            <a:cxnLst/>
            <a:rect r="r" b="b" t="t" l="l"/>
            <a:pathLst>
              <a:path h="2877435" w="2814055">
                <a:moveTo>
                  <a:pt x="0" y="0"/>
                </a:moveTo>
                <a:lnTo>
                  <a:pt x="2814055" y="0"/>
                </a:lnTo>
                <a:lnTo>
                  <a:pt x="2814055" y="2877434"/>
                </a:lnTo>
                <a:lnTo>
                  <a:pt x="0" y="28774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93872" y="5902260"/>
            <a:ext cx="5241171" cy="3266505"/>
          </a:xfrm>
          <a:custGeom>
            <a:avLst/>
            <a:gdLst/>
            <a:ahLst/>
            <a:cxnLst/>
            <a:rect r="r" b="b" t="t" l="l"/>
            <a:pathLst>
              <a:path h="3266505" w="5241171">
                <a:moveTo>
                  <a:pt x="0" y="0"/>
                </a:moveTo>
                <a:lnTo>
                  <a:pt x="5241171" y="0"/>
                </a:lnTo>
                <a:lnTo>
                  <a:pt x="5241171" y="3266505"/>
                </a:lnTo>
                <a:lnTo>
                  <a:pt x="0" y="32665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97391" y="764751"/>
            <a:ext cx="9819191" cy="1038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Inter Bold"/>
              </a:rPr>
              <a:t>Applications of E-Textiles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4884" y="2944701"/>
            <a:ext cx="6281310" cy="640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42" indent="-399421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3BE66"/>
                </a:solidFill>
                <a:latin typeface="Inter Bold"/>
              </a:rPr>
              <a:t>Healthcare</a:t>
            </a:r>
          </a:p>
          <a:p>
            <a:pPr>
              <a:lnSpc>
                <a:spcPts val="5180"/>
              </a:lnSpc>
            </a:pPr>
          </a:p>
          <a:p>
            <a:pPr marL="798842" indent="-399421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3BE66"/>
                </a:solidFill>
                <a:latin typeface="Inter Bold"/>
              </a:rPr>
              <a:t>Sport</a:t>
            </a:r>
            <a:r>
              <a:rPr lang="en-US" sz="3700">
                <a:solidFill>
                  <a:srgbClr val="F3BE66"/>
                </a:solidFill>
                <a:latin typeface="Inter Bold"/>
              </a:rPr>
              <a:t>s and fitness</a:t>
            </a:r>
          </a:p>
          <a:p>
            <a:pPr>
              <a:lnSpc>
                <a:spcPts val="5180"/>
              </a:lnSpc>
            </a:pPr>
          </a:p>
          <a:p>
            <a:pPr marL="798842" indent="-399421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3BE66"/>
                </a:solidFill>
                <a:latin typeface="Inter Bold"/>
              </a:rPr>
              <a:t>Military and defense</a:t>
            </a:r>
          </a:p>
          <a:p>
            <a:pPr>
              <a:lnSpc>
                <a:spcPts val="5180"/>
              </a:lnSpc>
            </a:pPr>
          </a:p>
          <a:p>
            <a:pPr marL="798842" indent="-399421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3BE66"/>
                </a:solidFill>
                <a:latin typeface="Inter Bold"/>
              </a:rPr>
              <a:t>Fashion and entertainment</a:t>
            </a:r>
          </a:p>
          <a:p>
            <a:pPr>
              <a:lnSpc>
                <a:spcPts val="5180"/>
              </a:lnSpc>
            </a:pPr>
          </a:p>
          <a:p>
            <a:pPr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06812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2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7259300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87373" y="3400616"/>
            <a:ext cx="11430689" cy="610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46581" indent="-373291" lvl="1">
              <a:lnSpc>
                <a:spcPts val="4841"/>
              </a:lnSpc>
              <a:buFont typeface="Arial"/>
              <a:buChar char="•"/>
            </a:pPr>
            <a:r>
              <a:rPr lang="en-US" sz="3457">
                <a:solidFill>
                  <a:srgbClr val="E7A32C"/>
                </a:solidFill>
                <a:latin typeface="Poppins Bold"/>
              </a:rPr>
              <a:t>Integration with other technologies </a:t>
            </a:r>
            <a:r>
              <a:rPr lang="en-US" sz="3457">
                <a:solidFill>
                  <a:srgbClr val="E7A32C"/>
                </a:solidFill>
                <a:latin typeface="Poppins"/>
              </a:rPr>
              <a:t>- E-textiles need to be compatible with other devices and systems.</a:t>
            </a:r>
          </a:p>
          <a:p>
            <a:pPr marL="746581" indent="-373291" lvl="1">
              <a:lnSpc>
                <a:spcPts val="4841"/>
              </a:lnSpc>
              <a:buFont typeface="Arial"/>
              <a:buChar char="•"/>
            </a:pPr>
            <a:r>
              <a:rPr lang="en-US" sz="3457">
                <a:solidFill>
                  <a:srgbClr val="E7A32C"/>
                </a:solidFill>
                <a:latin typeface="Poppins Bold"/>
              </a:rPr>
              <a:t>Energy consumption</a:t>
            </a:r>
            <a:r>
              <a:rPr lang="en-US" sz="3457">
                <a:solidFill>
                  <a:srgbClr val="E7A32C"/>
                </a:solidFill>
                <a:latin typeface="Poppins"/>
              </a:rPr>
              <a:t> - E-textiles require power to function, which can be a challenge to sustain.</a:t>
            </a:r>
          </a:p>
          <a:p>
            <a:pPr marL="746581" indent="-373291" lvl="1">
              <a:lnSpc>
                <a:spcPts val="4841"/>
              </a:lnSpc>
              <a:buFont typeface="Arial"/>
              <a:buChar char="•"/>
            </a:pPr>
            <a:r>
              <a:rPr lang="en-US" sz="3457">
                <a:solidFill>
                  <a:srgbClr val="E7A32C"/>
                </a:solidFill>
                <a:latin typeface="Poppins Bold"/>
              </a:rPr>
              <a:t>Maintenance and repair</a:t>
            </a:r>
            <a:r>
              <a:rPr lang="en-US" sz="3457">
                <a:solidFill>
                  <a:srgbClr val="E7A32C"/>
                </a:solidFill>
                <a:latin typeface="Poppins"/>
              </a:rPr>
              <a:t> - E-textiles may require special care and maintenance.</a:t>
            </a:r>
          </a:p>
          <a:p>
            <a:pPr marL="746581" indent="-373291" lvl="1">
              <a:lnSpc>
                <a:spcPts val="4841"/>
              </a:lnSpc>
              <a:spcBef>
                <a:spcPct val="0"/>
              </a:spcBef>
              <a:buFont typeface="Arial"/>
              <a:buChar char="•"/>
            </a:pPr>
            <a:r>
              <a:rPr lang="en-US" sz="3457">
                <a:solidFill>
                  <a:srgbClr val="E7A32C"/>
                </a:solidFill>
                <a:latin typeface="Poppins"/>
              </a:rPr>
              <a:t>Cost - E-textiles can be expensive to produce and purchase.</a:t>
            </a:r>
          </a:p>
          <a:p>
            <a:pPr>
              <a:lnSpc>
                <a:spcPts val="4841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915072" y="1301792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3" y="0"/>
                </a:lnTo>
                <a:lnTo>
                  <a:pt x="634043" y="634043"/>
                </a:lnTo>
                <a:lnTo>
                  <a:pt x="0" y="6340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15072" y="8624257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3" y="0"/>
                </a:lnTo>
                <a:lnTo>
                  <a:pt x="634043" y="634043"/>
                </a:lnTo>
                <a:lnTo>
                  <a:pt x="0" y="6340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55346" y="2869285"/>
            <a:ext cx="6588554" cy="4935056"/>
          </a:xfrm>
          <a:custGeom>
            <a:avLst/>
            <a:gdLst/>
            <a:ahLst/>
            <a:cxnLst/>
            <a:rect r="r" b="b" t="t" l="l"/>
            <a:pathLst>
              <a:path h="4935056" w="6588554">
                <a:moveTo>
                  <a:pt x="0" y="0"/>
                </a:moveTo>
                <a:lnTo>
                  <a:pt x="6588554" y="0"/>
                </a:lnTo>
                <a:lnTo>
                  <a:pt x="6588554" y="4935057"/>
                </a:lnTo>
                <a:lnTo>
                  <a:pt x="0" y="49350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87373" y="964285"/>
            <a:ext cx="11867972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00"/>
              </a:lnSpc>
            </a:pPr>
            <a:r>
              <a:rPr lang="en-US" sz="6000">
                <a:solidFill>
                  <a:srgbClr val="FFFFFF"/>
                </a:solidFill>
                <a:latin typeface="Inter Bold"/>
              </a:rPr>
              <a:t>Challenges and Limitations of E-Textiles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06812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2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7259300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585121" y="5143500"/>
            <a:ext cx="2289751" cy="2289751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585121" y="4492728"/>
            <a:ext cx="2289751" cy="2289751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>
                <a:alpha val="24706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46401" y="2545920"/>
            <a:ext cx="11920756" cy="732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44408" indent="-372204" lvl="1">
              <a:lnSpc>
                <a:spcPts val="4827"/>
              </a:lnSpc>
              <a:buFont typeface="Arial"/>
              <a:buChar char="•"/>
            </a:pPr>
            <a:r>
              <a:rPr lang="en-US" sz="3447">
                <a:solidFill>
                  <a:srgbClr val="E7A32C"/>
                </a:solidFill>
                <a:latin typeface="Poppins Bold"/>
              </a:rPr>
              <a:t>Emerging technologies</a:t>
            </a:r>
            <a:r>
              <a:rPr lang="en-US" sz="3447">
                <a:solidFill>
                  <a:srgbClr val="E7A32C"/>
                </a:solidFill>
                <a:latin typeface="Poppins"/>
              </a:rPr>
              <a:t> - New technologies such as nanotechnology and smart fabrics are being developed for e-textiles.</a:t>
            </a:r>
          </a:p>
          <a:p>
            <a:pPr marL="744408" indent="-372204" lvl="1">
              <a:lnSpc>
                <a:spcPts val="4827"/>
              </a:lnSpc>
              <a:buFont typeface="Arial"/>
              <a:buChar char="•"/>
            </a:pPr>
            <a:r>
              <a:rPr lang="en-US" sz="3447">
                <a:solidFill>
                  <a:srgbClr val="E7A32C"/>
                </a:solidFill>
                <a:latin typeface="Poppins Bold"/>
              </a:rPr>
              <a:t>Market trends</a:t>
            </a:r>
            <a:r>
              <a:rPr lang="en-US" sz="3447">
                <a:solidFill>
                  <a:srgbClr val="E7A32C"/>
                </a:solidFill>
                <a:latin typeface="Poppins"/>
              </a:rPr>
              <a:t> - The e-textile market is expected to grow rapidly in the coming years.</a:t>
            </a:r>
          </a:p>
          <a:p>
            <a:pPr marL="744408" indent="-372204" lvl="1">
              <a:lnSpc>
                <a:spcPts val="4827"/>
              </a:lnSpc>
              <a:buFont typeface="Arial"/>
              <a:buChar char="•"/>
            </a:pPr>
            <a:r>
              <a:rPr lang="en-US" sz="3447">
                <a:solidFill>
                  <a:srgbClr val="E7A32C"/>
                </a:solidFill>
                <a:latin typeface="Poppins Bold"/>
              </a:rPr>
              <a:t>Potential innovations</a:t>
            </a:r>
            <a:r>
              <a:rPr lang="en-US" sz="3447">
                <a:solidFill>
                  <a:srgbClr val="E7A32C"/>
                </a:solidFill>
                <a:latin typeface="Poppins"/>
              </a:rPr>
              <a:t> - E-textiles have the potential to revolutionize healthcare, sports, and fashion.</a:t>
            </a:r>
          </a:p>
          <a:p>
            <a:pPr marL="744408" indent="-372204" lvl="1">
              <a:lnSpc>
                <a:spcPts val="4827"/>
              </a:lnSpc>
              <a:buFont typeface="Arial"/>
              <a:buChar char="•"/>
            </a:pPr>
            <a:r>
              <a:rPr lang="en-US" sz="3447">
                <a:solidFill>
                  <a:srgbClr val="E7A32C"/>
                </a:solidFill>
                <a:latin typeface="Poppins Bold"/>
              </a:rPr>
              <a:t>Impact on society and the environment</a:t>
            </a:r>
            <a:r>
              <a:rPr lang="en-US" sz="3447">
                <a:solidFill>
                  <a:srgbClr val="E7A32C"/>
                </a:solidFill>
                <a:latin typeface="Poppins"/>
              </a:rPr>
              <a:t> - E-textiles may have both positive and negative effects on society and the environment.</a:t>
            </a:r>
          </a:p>
          <a:p>
            <a:pPr>
              <a:lnSpc>
                <a:spcPts val="4827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467157" y="1895369"/>
            <a:ext cx="5464059" cy="3248131"/>
          </a:xfrm>
          <a:custGeom>
            <a:avLst/>
            <a:gdLst/>
            <a:ahLst/>
            <a:cxnLst/>
            <a:rect r="r" b="b" t="t" l="l"/>
            <a:pathLst>
              <a:path h="3248131" w="5464059">
                <a:moveTo>
                  <a:pt x="0" y="0"/>
                </a:moveTo>
                <a:lnTo>
                  <a:pt x="5464059" y="0"/>
                </a:lnTo>
                <a:lnTo>
                  <a:pt x="5464059" y="3248131"/>
                </a:lnTo>
                <a:lnTo>
                  <a:pt x="0" y="32481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5563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467157" y="5637604"/>
            <a:ext cx="5572969" cy="2591996"/>
          </a:xfrm>
          <a:custGeom>
            <a:avLst/>
            <a:gdLst/>
            <a:ahLst/>
            <a:cxnLst/>
            <a:rect r="r" b="b" t="t" l="l"/>
            <a:pathLst>
              <a:path h="2591996" w="5572969">
                <a:moveTo>
                  <a:pt x="0" y="0"/>
                </a:moveTo>
                <a:lnTo>
                  <a:pt x="5572969" y="0"/>
                </a:lnTo>
                <a:lnTo>
                  <a:pt x="5572969" y="2591996"/>
                </a:lnTo>
                <a:lnTo>
                  <a:pt x="0" y="25919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288" r="0" b="-621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1006859" y="720821"/>
            <a:ext cx="13936361" cy="1038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Inter Bold"/>
              </a:rPr>
              <a:t>Future of E-Textiles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1D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3128" y="418698"/>
            <a:ext cx="17461745" cy="9449604"/>
            <a:chOff x="0" y="0"/>
            <a:chExt cx="5906812" cy="31965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06812" cy="3196533"/>
            </a:xfrm>
            <a:custGeom>
              <a:avLst/>
              <a:gdLst/>
              <a:ahLst/>
              <a:cxnLst/>
              <a:rect r="r" b="b" t="t" l="l"/>
              <a:pathLst>
                <a:path h="3196533" w="5906812">
                  <a:moveTo>
                    <a:pt x="5782352" y="3196533"/>
                  </a:moveTo>
                  <a:lnTo>
                    <a:pt x="124460" y="3196533"/>
                  </a:lnTo>
                  <a:cubicBezTo>
                    <a:pt x="55880" y="3196533"/>
                    <a:pt x="0" y="3140653"/>
                    <a:pt x="0" y="30720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352" y="0"/>
                  </a:lnTo>
                  <a:cubicBezTo>
                    <a:pt x="5850932" y="0"/>
                    <a:pt x="5906812" y="55880"/>
                    <a:pt x="5906812" y="124460"/>
                  </a:cubicBezTo>
                  <a:lnTo>
                    <a:pt x="5906812" y="3072073"/>
                  </a:lnTo>
                  <a:cubicBezTo>
                    <a:pt x="5906812" y="3140653"/>
                    <a:pt x="5850932" y="3196533"/>
                    <a:pt x="5782352" y="3196533"/>
                  </a:cubicBezTo>
                  <a:close/>
                </a:path>
              </a:pathLst>
            </a:custGeom>
            <a:solidFill>
              <a:srgbClr val="FFFFFF">
                <a:alpha val="2745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17259300" y="7200900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546184" cy="546184"/>
          </a:xfrm>
          <a:custGeom>
            <a:avLst/>
            <a:gdLst/>
            <a:ahLst/>
            <a:cxnLst/>
            <a:rect r="r" b="b" t="t" l="l"/>
            <a:pathLst>
              <a:path h="546184" w="546184">
                <a:moveTo>
                  <a:pt x="0" y="0"/>
                </a:moveTo>
                <a:lnTo>
                  <a:pt x="546184" y="0"/>
                </a:lnTo>
                <a:lnTo>
                  <a:pt x="546184" y="546184"/>
                </a:lnTo>
                <a:lnTo>
                  <a:pt x="0" y="546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5735" y="1178928"/>
            <a:ext cx="192115" cy="245728"/>
          </a:xfrm>
          <a:custGeom>
            <a:avLst/>
            <a:gdLst/>
            <a:ahLst/>
            <a:cxnLst/>
            <a:rect r="r" b="b" t="t" l="l"/>
            <a:pathLst>
              <a:path h="245728" w="192115">
                <a:moveTo>
                  <a:pt x="0" y="0"/>
                </a:moveTo>
                <a:lnTo>
                  <a:pt x="192115" y="0"/>
                </a:lnTo>
                <a:lnTo>
                  <a:pt x="192115" y="245728"/>
                </a:lnTo>
                <a:lnTo>
                  <a:pt x="0" y="245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5213823" y="-440584"/>
            <a:ext cx="7890752" cy="12727020"/>
          </a:xfrm>
          <a:custGeom>
            <a:avLst/>
            <a:gdLst/>
            <a:ahLst/>
            <a:cxnLst/>
            <a:rect r="r" b="b" t="t" l="l"/>
            <a:pathLst>
              <a:path h="12727020" w="7890752">
                <a:moveTo>
                  <a:pt x="0" y="0"/>
                </a:moveTo>
                <a:lnTo>
                  <a:pt x="7890752" y="0"/>
                </a:lnTo>
                <a:lnTo>
                  <a:pt x="7890752" y="12727020"/>
                </a:lnTo>
                <a:lnTo>
                  <a:pt x="0" y="127270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97391" y="720821"/>
            <a:ext cx="5461280" cy="1038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Inter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95689" y="2949203"/>
            <a:ext cx="12341733" cy="681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39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E7A32C"/>
                </a:solidFill>
                <a:latin typeface="Poppins Bold"/>
              </a:rPr>
              <a:t>Implications for industry and consumers</a:t>
            </a:r>
            <a:r>
              <a:rPr lang="en-US" sz="3499">
                <a:solidFill>
                  <a:srgbClr val="E7A32C"/>
                </a:solidFill>
                <a:latin typeface="Poppins"/>
              </a:rPr>
              <a:t> - E-textiles have the potential to transform many industries and improve consumers' lives.</a:t>
            </a:r>
          </a:p>
          <a:p>
            <a:pPr>
              <a:lnSpc>
                <a:spcPts val="4899"/>
              </a:lnSpc>
            </a:pPr>
          </a:p>
          <a:p>
            <a:pPr marL="755639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E7A32C"/>
                </a:solidFill>
                <a:latin typeface="Poppins Bold"/>
              </a:rPr>
              <a:t>Call to action</a:t>
            </a:r>
            <a:r>
              <a:rPr lang="en-US" sz="3499">
                <a:solidFill>
                  <a:srgbClr val="E7A32C"/>
                </a:solidFill>
                <a:latin typeface="Poppins"/>
              </a:rPr>
              <a:t> - More research and development are needed to fully realize the potential of e-textiles.</a:t>
            </a:r>
          </a:p>
          <a:p>
            <a:pPr>
              <a:lnSpc>
                <a:spcPts val="4899"/>
              </a:lnSpc>
            </a:pPr>
          </a:p>
          <a:p>
            <a:pPr marL="755639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E7A32C"/>
                </a:solidFill>
                <a:latin typeface="Poppins Bold"/>
              </a:rPr>
              <a:t>Final thoughts</a:t>
            </a:r>
            <a:r>
              <a:rPr lang="en-US" sz="3499">
                <a:solidFill>
                  <a:srgbClr val="E7A32C"/>
                </a:solidFill>
                <a:latin typeface="Poppins"/>
              </a:rPr>
              <a:t> - E-textiles are an exciting and rapidly developing field with many possibilities for innovation and growth.</a:t>
            </a:r>
          </a:p>
          <a:p>
            <a:pPr>
              <a:lnSpc>
                <a:spcPts val="4899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295941" y="1028700"/>
            <a:ext cx="634043" cy="634043"/>
          </a:xfrm>
          <a:custGeom>
            <a:avLst/>
            <a:gdLst/>
            <a:ahLst/>
            <a:cxnLst/>
            <a:rect r="r" b="b" t="t" l="l"/>
            <a:pathLst>
              <a:path h="634043" w="634043">
                <a:moveTo>
                  <a:pt x="0" y="0"/>
                </a:moveTo>
                <a:lnTo>
                  <a:pt x="634043" y="0"/>
                </a:lnTo>
                <a:lnTo>
                  <a:pt x="634043" y="634043"/>
                </a:lnTo>
                <a:lnTo>
                  <a:pt x="0" y="634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7259300" y="2015753"/>
            <a:ext cx="2057400" cy="2057400"/>
          </a:xfrm>
          <a:custGeom>
            <a:avLst/>
            <a:gdLst/>
            <a:ahLst/>
            <a:cxnLst/>
            <a:rect r="r" b="b" t="t" l="l"/>
            <a:pathLst>
              <a:path h="2057400" w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294778" y="6736273"/>
            <a:ext cx="2692628" cy="3470877"/>
          </a:xfrm>
          <a:custGeom>
            <a:avLst/>
            <a:gdLst/>
            <a:ahLst/>
            <a:cxnLst/>
            <a:rect r="r" b="b" t="t" l="l"/>
            <a:pathLst>
              <a:path h="3470877" w="2692628">
                <a:moveTo>
                  <a:pt x="0" y="0"/>
                </a:moveTo>
                <a:lnTo>
                  <a:pt x="2692628" y="0"/>
                </a:lnTo>
                <a:lnTo>
                  <a:pt x="2692628" y="3470877"/>
                </a:lnTo>
                <a:lnTo>
                  <a:pt x="0" y="34708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384233">
            <a:off x="548434" y="3858290"/>
            <a:ext cx="1698832" cy="732042"/>
          </a:xfrm>
          <a:custGeom>
            <a:avLst/>
            <a:gdLst/>
            <a:ahLst/>
            <a:cxnLst/>
            <a:rect r="r" b="b" t="t" l="l"/>
            <a:pathLst>
              <a:path h="732042" w="1698832">
                <a:moveTo>
                  <a:pt x="0" y="0"/>
                </a:moveTo>
                <a:lnTo>
                  <a:pt x="1698831" y="0"/>
                </a:lnTo>
                <a:lnTo>
                  <a:pt x="1698831" y="732042"/>
                </a:lnTo>
                <a:lnTo>
                  <a:pt x="0" y="7320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700000">
            <a:off x="800772" y="4886982"/>
            <a:ext cx="1002040" cy="2071887"/>
          </a:xfrm>
          <a:custGeom>
            <a:avLst/>
            <a:gdLst/>
            <a:ahLst/>
            <a:cxnLst/>
            <a:rect r="r" b="b" t="t" l="l"/>
            <a:pathLst>
              <a:path h="2071887" w="1002040">
                <a:moveTo>
                  <a:pt x="0" y="0"/>
                </a:moveTo>
                <a:lnTo>
                  <a:pt x="1002040" y="0"/>
                </a:lnTo>
                <a:lnTo>
                  <a:pt x="1002040" y="2071888"/>
                </a:lnTo>
                <a:lnTo>
                  <a:pt x="0" y="20718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DAFeCFrFp94</dc:identifier>
  <dcterms:modified xsi:type="dcterms:W3CDTF">2011-08-01T06:04:30Z</dcterms:modified>
  <cp:revision>1</cp:revision>
  <dc:title>Wearable Technology: The Future of E-Textiles</dc:title>
</cp:coreProperties>
</file>